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 autoCompressPictures="0">
  <p:sldMasterIdLst>
    <p:sldMasterId id="2147483681" r:id="rId1"/>
    <p:sldMasterId id="2147483708" r:id="rId2"/>
  </p:sldMasterIdLst>
  <p:notesMasterIdLst>
    <p:notesMasterId r:id="rId4"/>
  </p:notesMasterIdLst>
  <p:handoutMasterIdLst>
    <p:handoutMasterId r:id="rId5"/>
  </p:handoutMasterIdLst>
  <p:sldIdLst>
    <p:sldId id="2147472215" r:id="rId3"/>
  </p:sldIdLst>
  <p:sldSz cx="9144000" cy="5143500" type="screen16x9"/>
  <p:notesSz cx="6735763" cy="986948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600" kern="1200">
        <a:solidFill>
          <a:schemeClr val="tx2"/>
        </a:solidFill>
        <a:latin typeface="HGPｺﾞｼｯｸE" pitchFamily="50" charset="-128"/>
        <a:ea typeface="HGPｺﾞｼｯｸE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600" kern="1200">
        <a:solidFill>
          <a:schemeClr val="tx2"/>
        </a:solidFill>
        <a:latin typeface="HGPｺﾞｼｯｸE" pitchFamily="50" charset="-128"/>
        <a:ea typeface="HGPｺﾞｼｯｸE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600" kern="1200">
        <a:solidFill>
          <a:schemeClr val="tx2"/>
        </a:solidFill>
        <a:latin typeface="HGPｺﾞｼｯｸE" pitchFamily="50" charset="-128"/>
        <a:ea typeface="HGPｺﾞｼｯｸE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600" kern="1200">
        <a:solidFill>
          <a:schemeClr val="tx2"/>
        </a:solidFill>
        <a:latin typeface="HGPｺﾞｼｯｸE" pitchFamily="50" charset="-128"/>
        <a:ea typeface="HGPｺﾞｼｯｸE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600" kern="1200">
        <a:solidFill>
          <a:schemeClr val="tx2"/>
        </a:solidFill>
        <a:latin typeface="HGPｺﾞｼｯｸE" pitchFamily="50" charset="-128"/>
        <a:ea typeface="HGPｺﾞｼｯｸE" pitchFamily="50" charset="-128"/>
        <a:cs typeface="+mn-cs"/>
      </a:defRPr>
    </a:lvl5pPr>
    <a:lvl6pPr marL="2286000" algn="l" defTabSz="914400" rtl="0" eaLnBrk="1" latinLnBrk="0" hangingPunct="1">
      <a:defRPr kumimoji="1" sz="2600" kern="1200">
        <a:solidFill>
          <a:schemeClr val="tx2"/>
        </a:solidFill>
        <a:latin typeface="HGPｺﾞｼｯｸE" pitchFamily="50" charset="-128"/>
        <a:ea typeface="HGPｺﾞｼｯｸE" pitchFamily="50" charset="-128"/>
        <a:cs typeface="+mn-cs"/>
      </a:defRPr>
    </a:lvl6pPr>
    <a:lvl7pPr marL="2743200" algn="l" defTabSz="914400" rtl="0" eaLnBrk="1" latinLnBrk="0" hangingPunct="1">
      <a:defRPr kumimoji="1" sz="2600" kern="1200">
        <a:solidFill>
          <a:schemeClr val="tx2"/>
        </a:solidFill>
        <a:latin typeface="HGPｺﾞｼｯｸE" pitchFamily="50" charset="-128"/>
        <a:ea typeface="HGPｺﾞｼｯｸE" pitchFamily="50" charset="-128"/>
        <a:cs typeface="+mn-cs"/>
      </a:defRPr>
    </a:lvl7pPr>
    <a:lvl8pPr marL="3200400" algn="l" defTabSz="914400" rtl="0" eaLnBrk="1" latinLnBrk="0" hangingPunct="1">
      <a:defRPr kumimoji="1" sz="2600" kern="1200">
        <a:solidFill>
          <a:schemeClr val="tx2"/>
        </a:solidFill>
        <a:latin typeface="HGPｺﾞｼｯｸE" pitchFamily="50" charset="-128"/>
        <a:ea typeface="HGPｺﾞｼｯｸE" pitchFamily="50" charset="-128"/>
        <a:cs typeface="+mn-cs"/>
      </a:defRPr>
    </a:lvl8pPr>
    <a:lvl9pPr marL="3657600" algn="l" defTabSz="914400" rtl="0" eaLnBrk="1" latinLnBrk="0" hangingPunct="1">
      <a:defRPr kumimoji="1" sz="2600" kern="1200">
        <a:solidFill>
          <a:schemeClr val="tx2"/>
        </a:solidFill>
        <a:latin typeface="HGPｺﾞｼｯｸE" pitchFamily="50" charset="-128"/>
        <a:ea typeface="HGPｺﾞｼｯｸE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79" userDrawn="1">
          <p15:clr>
            <a:srgbClr val="A4A3A4"/>
          </p15:clr>
        </p15:guide>
        <p15:guide id="2" pos="421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BDBC1"/>
    <a:srgbClr val="F2F2F2"/>
    <a:srgbClr val="77933C"/>
    <a:srgbClr val="828282"/>
    <a:srgbClr val="F2DCDB"/>
    <a:srgbClr val="7F7F7F"/>
    <a:srgbClr val="FFCCFF"/>
    <a:srgbClr val="C8DCF4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50" autoAdjust="0"/>
    <p:restoredTop sz="94660"/>
  </p:normalViewPr>
  <p:slideViewPr>
    <p:cSldViewPr>
      <p:cViewPr varScale="1">
        <p:scale>
          <a:sx n="137" d="100"/>
          <a:sy n="137" d="100"/>
        </p:scale>
        <p:origin x="414" y="102"/>
      </p:cViewPr>
      <p:guideLst>
        <p:guide orient="horz" pos="1779"/>
        <p:guide pos="421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2"/>
          <a:sy n="1" d="2"/>
        </p:scale>
        <p:origin x="0" y="0"/>
      </p:cViewPr>
      <p:guideLst>
        <p:guide orient="horz" pos="3108"/>
        <p:guide pos="212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17825" cy="493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50" tIns="45376" rIns="90750" bIns="45376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7939" y="1"/>
            <a:ext cx="2917825" cy="493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50" tIns="45376" rIns="90750" bIns="45376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3796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375618"/>
            <a:ext cx="2917825" cy="493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50" tIns="45376" rIns="90750" bIns="45376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3797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7939" y="9375618"/>
            <a:ext cx="2917825" cy="493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50" tIns="45376" rIns="90750" bIns="45376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fld id="{0C60A137-C4C4-4DD2-8B8F-B913C5F8C7F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884064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17825" cy="493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50" tIns="45376" rIns="90750" bIns="45376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5603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17939" y="1"/>
            <a:ext cx="2917825" cy="493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50" tIns="45376" rIns="90750" bIns="45376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196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788" y="739775"/>
            <a:ext cx="658018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5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6" y="4689397"/>
            <a:ext cx="4938713" cy="4440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50" tIns="45376" rIns="90750" bIns="453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25606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375618"/>
            <a:ext cx="2917825" cy="493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50" tIns="45376" rIns="90750" bIns="45376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5607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7939" y="9375618"/>
            <a:ext cx="2917825" cy="493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50" tIns="45376" rIns="90750" bIns="45376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fld id="{8582B321-5692-4D8A-BC00-DF672CA085E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712428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AF01994-2739-4319-8C13-74EB71056E38}" type="slidenum">
              <a:rPr kumimoji="1" lang="en-US" altLang="ja-JP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1" lang="en-US" altLang="ja-JP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charset="0"/>
              <a:ea typeface="ＭＳ Ｐゴシック" charset="-128"/>
              <a:cs typeface="+mn-cs"/>
            </a:endParaRPr>
          </a:p>
        </p:txBody>
      </p:sp>
      <p:sp>
        <p:nvSpPr>
          <p:cNvPr id="6" name="ノート プレースホルダー 5">
            <a:extLst>
              <a:ext uri="{FF2B5EF4-FFF2-40B4-BE49-F238E27FC236}">
                <a16:creationId xmlns:a16="http://schemas.microsoft.com/office/drawing/2014/main" id="{29A37F2C-28AF-4AAE-BC1C-26C3836E81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7757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0130B-2441-4BC8-ABB4-10BF9B13CB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290008-FDAE-4346-B5E1-FFD7006DA1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188795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イベントの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グループ化 34"/>
          <p:cNvGrpSpPr/>
          <p:nvPr userDrawn="1"/>
        </p:nvGrpSpPr>
        <p:grpSpPr bwMode="gray">
          <a:xfrm>
            <a:off x="324487" y="2057426"/>
            <a:ext cx="8495663" cy="97488"/>
            <a:chOff x="324487" y="2057426"/>
            <a:chExt cx="8495663" cy="97488"/>
          </a:xfrm>
        </p:grpSpPr>
        <p:sp>
          <p:nvSpPr>
            <p:cNvPr id="36" name="正方形/長方形 11"/>
            <p:cNvSpPr>
              <a:spLocks noChangeArrowheads="1"/>
            </p:cNvSpPr>
            <p:nvPr/>
          </p:nvSpPr>
          <p:spPr bwMode="gray">
            <a:xfrm>
              <a:off x="324489" y="2057426"/>
              <a:ext cx="8495661" cy="97488"/>
            </a:xfrm>
            <a:prstGeom prst="rect">
              <a:avLst/>
            </a:prstGeom>
            <a:solidFill>
              <a:srgbClr val="73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ja-JP" altLang="en-US"/>
            </a:p>
          </p:txBody>
        </p:sp>
        <p:grpSp>
          <p:nvGrpSpPr>
            <p:cNvPr id="37" name="グループ化 16"/>
            <p:cNvGrpSpPr/>
            <p:nvPr/>
          </p:nvGrpSpPr>
          <p:grpSpPr bwMode="gray">
            <a:xfrm>
              <a:off x="324487" y="2057426"/>
              <a:ext cx="1938812" cy="97488"/>
              <a:chOff x="312738" y="2747963"/>
              <a:chExt cx="1970087" cy="109537"/>
            </a:xfrm>
          </p:grpSpPr>
          <p:sp>
            <p:nvSpPr>
              <p:cNvPr id="38" name="正方形/長方形 37"/>
              <p:cNvSpPr/>
              <p:nvPr/>
            </p:nvSpPr>
            <p:spPr bwMode="gray">
              <a:xfrm>
                <a:off x="312738" y="2747963"/>
                <a:ext cx="1970087" cy="109537"/>
              </a:xfrm>
              <a:prstGeom prst="rect">
                <a:avLst/>
              </a:prstGeom>
              <a:solidFill>
                <a:srgbClr val="FF002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 sz="1800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9" name="正方形/長方形 38"/>
              <p:cNvSpPr/>
              <p:nvPr/>
            </p:nvSpPr>
            <p:spPr bwMode="gray">
              <a:xfrm>
                <a:off x="312738" y="2747963"/>
                <a:ext cx="985837" cy="109537"/>
              </a:xfrm>
              <a:prstGeom prst="rect">
                <a:avLst/>
              </a:prstGeom>
              <a:solidFill>
                <a:srgbClr val="B3B3B3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 sz="1800" kern="0">
                  <a:solidFill>
                    <a:sysClr val="windowText" lastClr="000000"/>
                  </a:solidFill>
                </a:endParaRPr>
              </a:p>
            </p:txBody>
          </p:sp>
        </p:grpSp>
      </p:grpSp>
      <p:sp>
        <p:nvSpPr>
          <p:cNvPr id="42" name="スライド番号プレースホルダ 2"/>
          <p:cNvSpPr>
            <a:spLocks noGrp="1"/>
          </p:cNvSpPr>
          <p:nvPr userDrawn="1">
            <p:ph type="sldNum" sz="quarter" idx="10"/>
          </p:nvPr>
        </p:nvSpPr>
        <p:spPr bwMode="gray">
          <a:xfrm>
            <a:off x="8560360" y="4916262"/>
            <a:ext cx="488950" cy="228600"/>
          </a:xfrm>
          <a:prstGeom prst="rect">
            <a:avLst/>
          </a:prstGeom>
        </p:spPr>
        <p:txBody>
          <a:bodyPr/>
          <a:lstStyle>
            <a:lvl1pPr algn="r">
              <a:defRPr sz="11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90173A9-6621-4FFE-BC07-AC198BDD4C9A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44" name="Text Box 13"/>
          <p:cNvSpPr txBox="1">
            <a:spLocks noChangeArrowheads="1"/>
          </p:cNvSpPr>
          <p:nvPr userDrawn="1"/>
        </p:nvSpPr>
        <p:spPr bwMode="gray">
          <a:xfrm>
            <a:off x="6923115" y="4949429"/>
            <a:ext cx="1770036" cy="20005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kumimoji="0" lang="en-US" altLang="ja-JP" sz="700" dirty="0">
                <a:solidFill>
                  <a:schemeClr val="tx1"/>
                </a:solidFill>
                <a:latin typeface="Arial" charset="0"/>
                <a:ea typeface="ＭＳ Ｐゴシック" pitchFamily="50" charset="-128"/>
              </a:rPr>
              <a:t>© Hitachi, Ltd. 2023. All rights reserved.</a:t>
            </a:r>
          </a:p>
        </p:txBody>
      </p:sp>
      <p:pic>
        <p:nvPicPr>
          <p:cNvPr id="41" name="図 40" descr="ea60_010_030_dwin.wm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50655" y="402724"/>
            <a:ext cx="1769495" cy="507600"/>
          </a:xfrm>
          <a:prstGeom prst="rect">
            <a:avLst/>
          </a:prstGeom>
        </p:spPr>
      </p:pic>
      <p:sp>
        <p:nvSpPr>
          <p:cNvPr id="22" name="タイトル 28"/>
          <p:cNvSpPr>
            <a:spLocks noGrp="1"/>
          </p:cNvSpPr>
          <p:nvPr>
            <p:ph type="title"/>
          </p:nvPr>
        </p:nvSpPr>
        <p:spPr bwMode="gray">
          <a:xfrm>
            <a:off x="2138611" y="2335279"/>
            <a:ext cx="3550972" cy="461665"/>
          </a:xfrm>
          <a:prstGeom prst="rect">
            <a:avLst/>
          </a:prstGeom>
        </p:spPr>
        <p:txBody>
          <a:bodyPr wrap="none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1" lang="ja-JP" altLang="en-US" sz="2400">
                <a:latin typeface="+mj-ea"/>
                <a:ea typeface="+mj-ea"/>
              </a:rPr>
              <a:t>メインタイトルを入力してください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678876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 hidden="1"/>
          <p:cNvSpPr>
            <a:spLocks noChangeArrowheads="1"/>
          </p:cNvSpPr>
          <p:nvPr userDrawn="1"/>
        </p:nvSpPr>
        <p:spPr bwMode="gray">
          <a:xfrm>
            <a:off x="198439" y="759619"/>
            <a:ext cx="8747125" cy="4157663"/>
          </a:xfrm>
          <a:prstGeom prst="rect">
            <a:avLst/>
          </a:prstGeom>
          <a:noFill/>
          <a:ln w="31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3" name="正方形/長方形 11"/>
          <p:cNvSpPr>
            <a:spLocks noChangeArrowheads="1"/>
          </p:cNvSpPr>
          <p:nvPr userDrawn="1"/>
        </p:nvSpPr>
        <p:spPr bwMode="gray">
          <a:xfrm>
            <a:off x="0" y="595775"/>
            <a:ext cx="9144000" cy="66292"/>
          </a:xfrm>
          <a:prstGeom prst="rect">
            <a:avLst/>
          </a:prstGeom>
          <a:solidFill>
            <a:srgbClr val="7373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/>
          </a:p>
        </p:txBody>
      </p:sp>
      <p:grpSp>
        <p:nvGrpSpPr>
          <p:cNvPr id="74" name="グループ化 62"/>
          <p:cNvGrpSpPr/>
          <p:nvPr userDrawn="1"/>
        </p:nvGrpSpPr>
        <p:grpSpPr bwMode="gray">
          <a:xfrm>
            <a:off x="-3" y="595775"/>
            <a:ext cx="1318393" cy="66292"/>
            <a:chOff x="312738" y="2747963"/>
            <a:chExt cx="1970087" cy="109537"/>
          </a:xfrm>
        </p:grpSpPr>
        <p:sp>
          <p:nvSpPr>
            <p:cNvPr id="75" name="正方形/長方形 74"/>
            <p:cNvSpPr/>
            <p:nvPr/>
          </p:nvSpPr>
          <p:spPr bwMode="gray">
            <a:xfrm>
              <a:off x="312738" y="2747963"/>
              <a:ext cx="1970087" cy="109537"/>
            </a:xfrm>
            <a:prstGeom prst="rect">
              <a:avLst/>
            </a:prstGeom>
            <a:solidFill>
              <a:srgbClr val="FF002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sz="18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6" name="正方形/長方形 75"/>
            <p:cNvSpPr/>
            <p:nvPr/>
          </p:nvSpPr>
          <p:spPr bwMode="gray">
            <a:xfrm>
              <a:off x="312738" y="2747963"/>
              <a:ext cx="985837" cy="109537"/>
            </a:xfrm>
            <a:prstGeom prst="rect">
              <a:avLst/>
            </a:prstGeom>
            <a:solidFill>
              <a:srgbClr val="B3B3B3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sz="1800" kern="0">
                <a:solidFill>
                  <a:sysClr val="windowText" lastClr="000000"/>
                </a:solidFill>
              </a:endParaRPr>
            </a:p>
          </p:txBody>
        </p:sp>
      </p:grpSp>
      <p:pic>
        <p:nvPicPr>
          <p:cNvPr id="49" name="図 4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74175" y="138115"/>
            <a:ext cx="1195200" cy="342857"/>
          </a:xfrm>
          <a:prstGeom prst="rect">
            <a:avLst/>
          </a:prstGeom>
        </p:spPr>
      </p:pic>
      <p:sp>
        <p:nvSpPr>
          <p:cNvPr id="12" name="タイトル 1"/>
          <p:cNvSpPr>
            <a:spLocks noGrp="1"/>
          </p:cNvSpPr>
          <p:nvPr>
            <p:ph type="title"/>
          </p:nvPr>
        </p:nvSpPr>
        <p:spPr bwMode="gray">
          <a:xfrm>
            <a:off x="113192" y="134612"/>
            <a:ext cx="3055645" cy="369332"/>
          </a:xfrm>
          <a:prstGeom prst="rect">
            <a:avLst/>
          </a:prstGeom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" name="Text Box 13">
            <a:extLst>
              <a:ext uri="{FF2B5EF4-FFF2-40B4-BE49-F238E27FC236}">
                <a16:creationId xmlns:a16="http://schemas.microsoft.com/office/drawing/2014/main" id="{A0733CAC-5759-4952-9BAA-E45FC2FCF044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8839729" y="4950436"/>
            <a:ext cx="195592" cy="1791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27000" tIns="27000" rIns="27000" bIns="27000" anchor="ctr">
            <a:spAutoFit/>
          </a:bodyPr>
          <a:lstStyle/>
          <a:p>
            <a:pPr>
              <a:defRPr/>
            </a:pPr>
            <a:fld id="{B69A64E9-DEE1-40B5-88E8-A6C3DD001D0B}" type="slidenum">
              <a:rPr lang="en-US" altLang="ja-JP" sz="900" smtClean="0">
                <a:solidFill>
                  <a:prstClr val="black"/>
                </a:solidFill>
                <a:latin typeface="+mn-lt"/>
              </a:rPr>
              <a:pPr>
                <a:defRPr/>
              </a:pPr>
              <a:t>‹#›</a:t>
            </a:fld>
            <a:endParaRPr lang="en-US" altLang="ja-JP" sz="90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3" name="Text Box 13">
            <a:extLst>
              <a:ext uri="{FF2B5EF4-FFF2-40B4-BE49-F238E27FC236}">
                <a16:creationId xmlns:a16="http://schemas.microsoft.com/office/drawing/2014/main" id="{4DA78475-0A3C-4BFE-8E9E-F903AD64FA1B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6923115" y="4949429"/>
            <a:ext cx="1770036" cy="20005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kumimoji="0" lang="en-US" altLang="ja-JP" sz="700" dirty="0">
                <a:solidFill>
                  <a:schemeClr val="tx1"/>
                </a:solidFill>
                <a:latin typeface="Arial" charset="0"/>
                <a:ea typeface="ＭＳ Ｐゴシック" pitchFamily="50" charset="-128"/>
              </a:rPr>
              <a:t>© Hitachi, Ltd. 2023.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053874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22917" y="2167156"/>
            <a:ext cx="2698166" cy="77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882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B2A66885-4BE2-40BE-B506-7FBD476987D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508" y="-848630"/>
            <a:ext cx="9144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708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 userDrawn="1">
            <p:ph type="title"/>
          </p:nvPr>
        </p:nvSpPr>
        <p:spPr bwMode="gray">
          <a:xfrm>
            <a:off x="113192" y="134612"/>
            <a:ext cx="7486488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6" name="スライド番号プレースホルダ 2"/>
          <p:cNvSpPr txBox="1">
            <a:spLocks/>
          </p:cNvSpPr>
          <p:nvPr userDrawn="1"/>
        </p:nvSpPr>
        <p:spPr bwMode="gray">
          <a:xfrm>
            <a:off x="8560360" y="4916262"/>
            <a:ext cx="488950" cy="228600"/>
          </a:xfrm>
          <a:prstGeom prst="rect">
            <a:avLst/>
          </a:prstGeom>
        </p:spPr>
        <p:txBody>
          <a:bodyPr/>
          <a:lstStyle>
            <a:lvl1pPr algn="r">
              <a:defRPr sz="1100" smtClean="0"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90173A9-6621-4FFE-BC07-AC198BDD4C9A}" type="slidenum">
              <a:rPr kumimoji="1" lang="en-US" altLang="ja-JP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Arial" pitchFamily="34" charset="0"/>
            </a:endParaRPr>
          </a:p>
        </p:txBody>
      </p:sp>
      <p:sp>
        <p:nvSpPr>
          <p:cNvPr id="73" name="正方形/長方形 11"/>
          <p:cNvSpPr>
            <a:spLocks noChangeArrowheads="1"/>
          </p:cNvSpPr>
          <p:nvPr userDrawn="1"/>
        </p:nvSpPr>
        <p:spPr bwMode="gray">
          <a:xfrm>
            <a:off x="0" y="595775"/>
            <a:ext cx="9144000" cy="66292"/>
          </a:xfrm>
          <a:prstGeom prst="rect">
            <a:avLst/>
          </a:prstGeom>
          <a:solidFill>
            <a:srgbClr val="7373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/>
          </a:p>
        </p:txBody>
      </p:sp>
      <p:grpSp>
        <p:nvGrpSpPr>
          <p:cNvPr id="74" name="グループ化 62"/>
          <p:cNvGrpSpPr/>
          <p:nvPr userDrawn="1"/>
        </p:nvGrpSpPr>
        <p:grpSpPr bwMode="gray">
          <a:xfrm>
            <a:off x="-3" y="595775"/>
            <a:ext cx="1318393" cy="66292"/>
            <a:chOff x="312738" y="2747963"/>
            <a:chExt cx="1970087" cy="109537"/>
          </a:xfrm>
        </p:grpSpPr>
        <p:sp>
          <p:nvSpPr>
            <p:cNvPr id="75" name="正方形/長方形 74"/>
            <p:cNvSpPr/>
            <p:nvPr/>
          </p:nvSpPr>
          <p:spPr bwMode="gray">
            <a:xfrm>
              <a:off x="312738" y="2747963"/>
              <a:ext cx="1970087" cy="109537"/>
            </a:xfrm>
            <a:prstGeom prst="rect">
              <a:avLst/>
            </a:prstGeom>
            <a:solidFill>
              <a:srgbClr val="FF002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sz="18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6" name="正方形/長方形 75"/>
            <p:cNvSpPr/>
            <p:nvPr/>
          </p:nvSpPr>
          <p:spPr bwMode="gray">
            <a:xfrm>
              <a:off x="312738" y="2747963"/>
              <a:ext cx="985837" cy="109537"/>
            </a:xfrm>
            <a:prstGeom prst="rect">
              <a:avLst/>
            </a:prstGeom>
            <a:solidFill>
              <a:srgbClr val="B3B3B3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sz="1800" kern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48" name="Text Box 13"/>
          <p:cNvSpPr txBox="1">
            <a:spLocks noChangeArrowheads="1"/>
          </p:cNvSpPr>
          <p:nvPr userDrawn="1"/>
        </p:nvSpPr>
        <p:spPr bwMode="gray">
          <a:xfrm>
            <a:off x="6923115" y="4949429"/>
            <a:ext cx="1770036" cy="20005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kumimoji="0" lang="en-US" altLang="ja-JP" sz="700" dirty="0">
                <a:solidFill>
                  <a:schemeClr val="tx1"/>
                </a:solidFill>
                <a:latin typeface="Arial" charset="0"/>
                <a:ea typeface="ＭＳ Ｐゴシック" pitchFamily="50" charset="-128"/>
              </a:rPr>
              <a:t>© Hitachi, Ltd. 2023. All rights reserved.</a:t>
            </a:r>
          </a:p>
        </p:txBody>
      </p:sp>
      <p:pic>
        <p:nvPicPr>
          <p:cNvPr id="49" name="図 48" descr="ea60_010_030_dwin.wm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4175" y="138115"/>
            <a:ext cx="1195200" cy="3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201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00039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1950" b="0" i="0" u="none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1950">
          <a:solidFill>
            <a:schemeClr val="bg1"/>
          </a:solidFill>
          <a:latin typeface="Tw Cen MT" pitchFamily="34" charset="0"/>
          <a:ea typeface="HGPｺﾞｼｯｸE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1950">
          <a:solidFill>
            <a:schemeClr val="bg1"/>
          </a:solidFill>
          <a:latin typeface="Tw Cen MT" pitchFamily="34" charset="0"/>
          <a:ea typeface="HGPｺﾞｼｯｸE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1950">
          <a:solidFill>
            <a:schemeClr val="bg1"/>
          </a:solidFill>
          <a:latin typeface="Tw Cen MT" pitchFamily="34" charset="0"/>
          <a:ea typeface="HGPｺﾞｼｯｸE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1950">
          <a:solidFill>
            <a:schemeClr val="bg1"/>
          </a:solidFill>
          <a:latin typeface="Tw Cen MT" pitchFamily="34" charset="0"/>
          <a:ea typeface="HGPｺﾞｼｯｸE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1950">
          <a:solidFill>
            <a:schemeClr val="bg1"/>
          </a:solidFill>
          <a:latin typeface="Arial" charset="0"/>
          <a:ea typeface="HGPｺﾞｼｯｸE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1950">
          <a:solidFill>
            <a:schemeClr val="bg1"/>
          </a:solidFill>
          <a:latin typeface="Arial" charset="0"/>
          <a:ea typeface="HGPｺﾞｼｯｸE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1950">
          <a:solidFill>
            <a:schemeClr val="bg1"/>
          </a:solidFill>
          <a:latin typeface="Arial" charset="0"/>
          <a:ea typeface="HGPｺﾞｼｯｸE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1950">
          <a:solidFill>
            <a:schemeClr val="bg1"/>
          </a:solidFill>
          <a:latin typeface="Arial" charset="0"/>
          <a:ea typeface="HGPｺﾞｼｯｸE" pitchFamily="50" charset="-128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kumimoji="1" sz="2100">
          <a:solidFill>
            <a:schemeClr val="tx1"/>
          </a:solidFill>
          <a:latin typeface="+mn-lt"/>
          <a:ea typeface="+mn-ea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 kumimoji="1" sz="1800">
          <a:solidFill>
            <a:schemeClr val="tx1"/>
          </a:solidFill>
          <a:latin typeface="+mn-lt"/>
          <a:ea typeface="+mn-ea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kumimoji="1" sz="1500">
          <a:solidFill>
            <a:schemeClr val="tx1"/>
          </a:solidFill>
          <a:latin typeface="+mn-lt"/>
          <a:ea typeface="+mn-ea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0731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2600">
          <a:solidFill>
            <a:schemeClr val="bg1"/>
          </a:solidFill>
          <a:latin typeface="Arial" charset="0"/>
          <a:ea typeface="HGPｺﾞｼｯｸE" pitchFamily="50" charset="-128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2600">
          <a:solidFill>
            <a:schemeClr val="bg1"/>
          </a:solidFill>
          <a:latin typeface="Arial" charset="0"/>
          <a:ea typeface="HGPｺﾞｼｯｸE" pitchFamily="50" charset="-128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2600">
          <a:solidFill>
            <a:schemeClr val="bg1"/>
          </a:solidFill>
          <a:latin typeface="Arial" charset="0"/>
          <a:ea typeface="HGPｺﾞｼｯｸE" pitchFamily="50" charset="-128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2600">
          <a:solidFill>
            <a:schemeClr val="bg1"/>
          </a:solidFill>
          <a:latin typeface="Arial" charset="0"/>
          <a:ea typeface="HGPｺﾞｼｯｸE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2600">
          <a:solidFill>
            <a:schemeClr val="bg1"/>
          </a:solidFill>
          <a:latin typeface="Arial" charset="0"/>
          <a:ea typeface="HGPｺﾞｼｯｸE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2600">
          <a:solidFill>
            <a:schemeClr val="bg1"/>
          </a:solidFill>
          <a:latin typeface="Arial" charset="0"/>
          <a:ea typeface="HGPｺﾞｼｯｸE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2600">
          <a:solidFill>
            <a:schemeClr val="bg1"/>
          </a:solidFill>
          <a:latin typeface="Arial" charset="0"/>
          <a:ea typeface="HGPｺﾞｼｯｸE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2600">
          <a:solidFill>
            <a:schemeClr val="bg1"/>
          </a:solidFill>
          <a:latin typeface="Arial" charset="0"/>
          <a:ea typeface="HGPｺﾞｼｯｸE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CA558CF1-0D14-25EB-83C1-3E58FCD23D8C}"/>
              </a:ext>
            </a:extLst>
          </p:cNvPr>
          <p:cNvGrpSpPr/>
          <p:nvPr/>
        </p:nvGrpSpPr>
        <p:grpSpPr>
          <a:xfrm>
            <a:off x="250825" y="691460"/>
            <a:ext cx="8642350" cy="4284448"/>
            <a:chOff x="250825" y="771550"/>
            <a:chExt cx="8642350" cy="4284448"/>
          </a:xfrm>
        </p:grpSpPr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695F779A-261D-265D-7260-1914D69BEE20}"/>
                </a:ext>
              </a:extLst>
            </p:cNvPr>
            <p:cNvSpPr/>
            <p:nvPr/>
          </p:nvSpPr>
          <p:spPr bwMode="auto">
            <a:xfrm>
              <a:off x="251820" y="1995998"/>
              <a:ext cx="2808000" cy="3060000"/>
            </a:xfrm>
            <a:prstGeom prst="rect">
              <a:avLst/>
            </a:prstGeom>
            <a:solidFill>
              <a:schemeClr val="accent2">
                <a:lumMod val="20000"/>
                <a:lumOff val="80000"/>
                <a:alpha val="7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36000" tIns="36000" rIns="36000" bIns="36000" rtlCol="0" anchor="t" anchorCtr="0">
              <a:noAutofit/>
            </a:bodyPr>
            <a:lstStyle/>
            <a:p>
              <a:pPr algn="ctr"/>
              <a:endParaRPr kumimoji="1" lang="en-US" altLang="ja-JP" sz="18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DFA17E0D-912F-62CE-4CF9-C4752987E7DA}"/>
                </a:ext>
              </a:extLst>
            </p:cNvPr>
            <p:cNvSpPr/>
            <p:nvPr/>
          </p:nvSpPr>
          <p:spPr bwMode="auto">
            <a:xfrm>
              <a:off x="3168000" y="1995998"/>
              <a:ext cx="2808000" cy="3060000"/>
            </a:xfrm>
            <a:prstGeom prst="rect">
              <a:avLst/>
            </a:prstGeom>
            <a:solidFill>
              <a:schemeClr val="tx2">
                <a:lumMod val="20000"/>
                <a:lumOff val="80000"/>
                <a:alpha val="7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36000" tIns="36000" rIns="36000" bIns="36000" rtlCol="0" anchor="t" anchorCtr="0">
              <a:noAutofit/>
            </a:bodyPr>
            <a:lstStyle/>
            <a:p>
              <a:pPr algn="ctr"/>
              <a:endParaRPr kumimoji="1" lang="ja-JP" altLang="en-US" sz="18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B263B97E-0B8A-7149-8FE4-377020CEF715}"/>
                </a:ext>
              </a:extLst>
            </p:cNvPr>
            <p:cNvSpPr/>
            <p:nvPr/>
          </p:nvSpPr>
          <p:spPr bwMode="auto">
            <a:xfrm>
              <a:off x="6082825" y="1995998"/>
              <a:ext cx="2808000" cy="3060000"/>
            </a:xfrm>
            <a:prstGeom prst="rect">
              <a:avLst/>
            </a:prstGeom>
            <a:solidFill>
              <a:schemeClr val="accent3">
                <a:lumMod val="20000"/>
                <a:lumOff val="80000"/>
                <a:alpha val="7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36000" tIns="36000" rIns="36000" bIns="36000" rtlCol="0" anchor="t" anchorCtr="0">
              <a:noAutofit/>
            </a:bodyPr>
            <a:lstStyle/>
            <a:p>
              <a:pPr algn="ctr"/>
              <a:endParaRPr kumimoji="1" lang="ja-JP" altLang="en-US" sz="18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D07F2A5A-4CC5-4210-BE0A-7D75B4A7FBDA}"/>
                </a:ext>
              </a:extLst>
            </p:cNvPr>
            <p:cNvSpPr/>
            <p:nvPr/>
          </p:nvSpPr>
          <p:spPr bwMode="auto">
            <a:xfrm>
              <a:off x="253175" y="771550"/>
              <a:ext cx="8640000" cy="252000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36000" tIns="36000" rIns="36000" bIns="36000" rtlCol="0" anchor="ctr" anchorCtr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j-lt"/>
                  <a:ea typeface="HGPｺﾞｼｯｸE" pitchFamily="50" charset="-128"/>
                  <a:cs typeface="+mn-cs"/>
                </a:rPr>
                <a:t>Outline of the event</a:t>
              </a:r>
            </a:p>
          </p:txBody>
        </p:sp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133C44F5-A6D6-47BE-98A6-D3211F3D635D}"/>
                </a:ext>
              </a:extLst>
            </p:cNvPr>
            <p:cNvSpPr/>
            <p:nvPr/>
          </p:nvSpPr>
          <p:spPr bwMode="auto">
            <a:xfrm>
              <a:off x="250825" y="1383650"/>
              <a:ext cx="936000" cy="28800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36000" tIns="36000" rIns="36000" bIns="36000" rtlCol="0" anchor="ctr" anchorCtr="0">
              <a:noAutofit/>
            </a:bodyPr>
            <a:lstStyle/>
            <a:p>
              <a:pPr algn="ctr"/>
              <a:r>
                <a:rPr kumimoji="1" lang="en-US" altLang="ja-JP" sz="1400" b="1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Theme</a:t>
              </a:r>
              <a:endParaRPr kumimoji="1" lang="ja-JP" altLang="en-US" sz="14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B34041A9-1B30-4B78-8A1E-0B94C53E9D11}"/>
                </a:ext>
              </a:extLst>
            </p:cNvPr>
            <p:cNvSpPr/>
            <p:nvPr/>
          </p:nvSpPr>
          <p:spPr bwMode="auto">
            <a:xfrm>
              <a:off x="1223949" y="1383650"/>
              <a:ext cx="7666875" cy="28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36000" tIns="36000" rIns="36000" bIns="36000" rtlCol="0" anchor="ctr" anchorCtr="0">
              <a:noAutofit/>
            </a:bodyPr>
            <a:lstStyle/>
            <a:p>
              <a:r>
                <a:rPr kumimoji="1" lang="en-US" altLang="ja-JP" sz="1400" b="1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Driving Transformation as One Hitachi with Customer Centricity</a:t>
              </a:r>
            </a:p>
          </p:txBody>
        </p:sp>
        <p:sp>
          <p:nvSpPr>
            <p:cNvPr id="46" name="正方形/長方形 45">
              <a:extLst>
                <a:ext uri="{FF2B5EF4-FFF2-40B4-BE49-F238E27FC236}">
                  <a16:creationId xmlns:a16="http://schemas.microsoft.com/office/drawing/2014/main" id="{B48BE04C-971C-4F40-93FD-7168E43AC3E0}"/>
                </a:ext>
              </a:extLst>
            </p:cNvPr>
            <p:cNvSpPr/>
            <p:nvPr/>
          </p:nvSpPr>
          <p:spPr bwMode="auto">
            <a:xfrm>
              <a:off x="250825" y="1059610"/>
              <a:ext cx="936000" cy="28800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36000" rIns="0" bIns="36000" rtlCol="0" anchor="ctr" anchorCtr="0">
              <a:noAutofit/>
            </a:bodyPr>
            <a:lstStyle/>
            <a:p>
              <a:pPr algn="ctr"/>
              <a:r>
                <a:rPr lang="en-US" altLang="ja-JP" sz="1400" b="1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Schedule</a:t>
              </a:r>
              <a:endParaRPr lang="ja-JP" altLang="en-US" sz="14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7" name="正方形/長方形 46">
              <a:extLst>
                <a:ext uri="{FF2B5EF4-FFF2-40B4-BE49-F238E27FC236}">
                  <a16:creationId xmlns:a16="http://schemas.microsoft.com/office/drawing/2014/main" id="{DE41C65D-C94A-4E14-96D0-526C29E83009}"/>
                </a:ext>
              </a:extLst>
            </p:cNvPr>
            <p:cNvSpPr/>
            <p:nvPr/>
          </p:nvSpPr>
          <p:spPr bwMode="auto">
            <a:xfrm>
              <a:off x="1223628" y="1059610"/>
              <a:ext cx="2916000" cy="28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36000" tIns="36000" rIns="36000" bIns="36000" rtlCol="0" anchor="ctr" anchorCtr="0">
              <a:no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HGPｺﾞｼｯｸE" pitchFamily="50" charset="-128"/>
                  <a:cs typeface="+mn-cs"/>
                </a:rPr>
                <a:t>Feb-21 ~ Feb-24 2023 (within</a:t>
              </a:r>
              <a:r>
                <a:rPr kumimoji="1" lang="ja-JP" alt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HGPｺﾞｼｯｸE" pitchFamily="50" charset="-128"/>
                  <a:cs typeface="+mn-cs"/>
                </a:rPr>
                <a:t> </a:t>
              </a:r>
              <a:r>
                <a:rPr kumimoji="1" lang="en-US" altLang="ja-JP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HGPｺﾞｼｯｸE" pitchFamily="50" charset="-128"/>
                  <a:cs typeface="+mn-cs"/>
                </a:rPr>
                <a:t>3days)</a:t>
              </a:r>
            </a:p>
            <a:p>
              <a:pPr marL="0" marR="0" lvl="0" indent="0" algn="l" defTabSz="914400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HGPｺﾞｼｯｸE" pitchFamily="50" charset="-128"/>
                  <a:cs typeface="+mn-cs"/>
                </a:rPr>
                <a:t>(Feb-23 is only for overseas)</a:t>
              </a:r>
            </a:p>
          </p:txBody>
        </p:sp>
        <p:sp>
          <p:nvSpPr>
            <p:cNvPr id="50" name="正方形/長方形 49">
              <a:extLst>
                <a:ext uri="{FF2B5EF4-FFF2-40B4-BE49-F238E27FC236}">
                  <a16:creationId xmlns:a16="http://schemas.microsoft.com/office/drawing/2014/main" id="{FB42E1B6-1D60-466A-BEBF-BD2AA12E1A40}"/>
                </a:ext>
              </a:extLst>
            </p:cNvPr>
            <p:cNvSpPr/>
            <p:nvPr/>
          </p:nvSpPr>
          <p:spPr bwMode="auto">
            <a:xfrm>
              <a:off x="4191515" y="1059610"/>
              <a:ext cx="936000" cy="28800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36000" tIns="36000" rIns="36000" bIns="36000" rtlCol="0" anchor="ctr" anchorCtr="0">
              <a:noAutofit/>
            </a:bodyPr>
            <a:lstStyle/>
            <a:p>
              <a:pPr algn="ctr"/>
              <a:r>
                <a:rPr lang="en-US" altLang="ja-JP" sz="1200" b="1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How to hold</a:t>
              </a:r>
              <a:endParaRPr lang="ja-JP" altLang="en-US" sz="12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1" name="正方形/長方形 50">
              <a:extLst>
                <a:ext uri="{FF2B5EF4-FFF2-40B4-BE49-F238E27FC236}">
                  <a16:creationId xmlns:a16="http://schemas.microsoft.com/office/drawing/2014/main" id="{C0A85A6F-D70A-45C8-BAE3-E8AF1B04E1F6}"/>
                </a:ext>
              </a:extLst>
            </p:cNvPr>
            <p:cNvSpPr/>
            <p:nvPr/>
          </p:nvSpPr>
          <p:spPr bwMode="auto">
            <a:xfrm>
              <a:off x="5149175" y="1059610"/>
              <a:ext cx="3744000" cy="28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36000" tIns="36000" rIns="36000" bIns="36000" rtlCol="0" anchor="ctr" anchorCtr="0">
              <a:noAutofit/>
            </a:bodyPr>
            <a:lstStyle/>
            <a:p>
              <a:r>
                <a:rPr lang="en-US" altLang="ja-JP" sz="11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Online Streaming</a:t>
              </a:r>
              <a:endParaRPr lang="ja-JP" altLang="en-US" sz="11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B77F3539-D20C-29C4-6391-6D5BC08B1C29}"/>
                </a:ext>
              </a:extLst>
            </p:cNvPr>
            <p:cNvSpPr/>
            <p:nvPr/>
          </p:nvSpPr>
          <p:spPr bwMode="auto">
            <a:xfrm>
              <a:off x="323804" y="2032002"/>
              <a:ext cx="2664000" cy="64800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36000" rIns="0" bIns="36000" rtlCol="0" anchor="t" anchorCtr="0">
              <a:noAutofit/>
            </a:bodyPr>
            <a:lstStyle/>
            <a:p>
              <a:pPr algn="ctr"/>
              <a:r>
                <a:rPr kumimoji="1" lang="en-US" altLang="ja-JP" sz="1600" b="1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DAY1</a:t>
              </a:r>
              <a:r>
                <a:rPr lang="ja-JP" altLang="en-US" sz="1600" b="1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 </a:t>
              </a:r>
              <a:r>
                <a:rPr kumimoji="1" lang="en-US" altLang="ja-JP" sz="1000" b="1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(Feb-21:Japan /Overseas)</a:t>
              </a:r>
              <a:endParaRPr lang="en-US" altLang="ja-JP" sz="14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>
                <a:lnSpc>
                  <a:spcPts val="1300"/>
                </a:lnSpc>
              </a:pPr>
              <a:r>
                <a:rPr kumimoji="1" lang="en-US" altLang="ja-JP" sz="1200" b="0" i="0" u="none" strike="noStrike" kern="1200" cap="none" normalizeH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“Growth by One Hitachi </a:t>
              </a:r>
              <a:br>
                <a:rPr kumimoji="1" lang="en-US" altLang="ja-JP" sz="1200" b="0" i="0" u="none" strike="noStrike" kern="1200" cap="none" normalizeH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</a:br>
              <a:r>
                <a:rPr kumimoji="1" lang="en-US" altLang="ja-JP" sz="1200" b="0" i="0" u="none" strike="noStrike" kern="1200" cap="none" normalizeH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with Customer Centricity”</a:t>
              </a:r>
              <a:endParaRPr lang="en-US" altLang="ja-JP" sz="12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3B7B9B5A-67A6-6E85-27A4-72E7A770F46C}"/>
                </a:ext>
              </a:extLst>
            </p:cNvPr>
            <p:cNvSpPr/>
            <p:nvPr/>
          </p:nvSpPr>
          <p:spPr bwMode="auto">
            <a:xfrm>
              <a:off x="3239852" y="2715918"/>
              <a:ext cx="2664000" cy="1044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36000" rIns="0" bIns="36000" rtlCol="0" anchor="t" anchorCtr="0">
              <a:noAutofit/>
            </a:bodyPr>
            <a:lstStyle/>
            <a:p>
              <a:pPr algn="ctr"/>
              <a:r>
                <a:rPr lang="en-US" altLang="ja-JP" sz="1050" b="1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Overseas</a:t>
              </a:r>
              <a:r>
                <a:rPr lang="ja-JP" altLang="en-US" sz="1050" b="1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 </a:t>
              </a:r>
              <a:r>
                <a:rPr lang="en-US" altLang="ja-JP" sz="1050" b="1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LIVE Session</a:t>
              </a:r>
              <a:endParaRPr lang="en-US" altLang="ja-JP" sz="105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26DE27F7-3C78-E53C-D1AC-31496FF4241C}"/>
                </a:ext>
              </a:extLst>
            </p:cNvPr>
            <p:cNvSpPr/>
            <p:nvPr/>
          </p:nvSpPr>
          <p:spPr bwMode="auto">
            <a:xfrm>
              <a:off x="3240156" y="2032002"/>
              <a:ext cx="2664000" cy="6480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36000" rIns="0" bIns="36000" rtlCol="0" anchor="t" anchorCtr="0">
              <a:noAutofit/>
            </a:bodyPr>
            <a:lstStyle/>
            <a:p>
              <a:pPr algn="ctr"/>
              <a:r>
                <a:rPr kumimoji="1" lang="en-US" altLang="ja-JP" sz="1600" b="1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DAY2 </a:t>
              </a:r>
              <a:r>
                <a:rPr kumimoji="1" lang="en-US" altLang="ja-JP" sz="1000" b="1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(Feb-22:Japan /Overseas)</a:t>
              </a:r>
              <a:endParaRPr lang="en-US" altLang="ja-JP" sz="18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>
                <a:lnSpc>
                  <a:spcPts val="1300"/>
                </a:lnSpc>
              </a:pPr>
              <a:r>
                <a:rPr kumimoji="1" lang="en-US" altLang="ja-JP" sz="120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“Accelerating </a:t>
              </a:r>
              <a:br>
                <a:rPr kumimoji="1" lang="en-US" altLang="ja-JP" sz="120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</a:br>
              <a:r>
                <a:rPr lang="en-US" altLang="ja-JP" sz="120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End-user </a:t>
              </a:r>
              <a:r>
                <a:rPr kumimoji="1" lang="en-US" altLang="ja-JP" sz="120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Engagement”</a:t>
              </a:r>
              <a:endParaRPr kumimoji="1" lang="ja-JP" altLang="en-US" sz="12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24B4D417-E176-62FD-E61B-91A8F5CFACEA}"/>
                </a:ext>
              </a:extLst>
            </p:cNvPr>
            <p:cNvSpPr/>
            <p:nvPr/>
          </p:nvSpPr>
          <p:spPr bwMode="auto">
            <a:xfrm>
              <a:off x="6156160" y="2032002"/>
              <a:ext cx="2664000" cy="648000"/>
            </a:xfrm>
            <a:prstGeom prst="rect">
              <a:avLst/>
            </a:prstGeom>
            <a:solidFill>
              <a:schemeClr val="accent3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36000" rIns="0" bIns="36000" rtlCol="0" anchor="t" anchorCtr="0">
              <a:noAutofit/>
            </a:bodyPr>
            <a:lstStyle/>
            <a:p>
              <a:pPr algn="ctr"/>
              <a:r>
                <a:rPr kumimoji="1" lang="en-US" altLang="ja-JP" sz="1600" b="1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DAY3 </a:t>
              </a:r>
              <a:r>
                <a:rPr kumimoji="1" lang="en-US" altLang="ja-JP" sz="800" b="1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(Feb-23:Overseas</a:t>
              </a:r>
              <a:r>
                <a:rPr lang="en-US" altLang="ja-JP" sz="800" b="1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/</a:t>
              </a:r>
              <a:r>
                <a:rPr kumimoji="1" lang="en-US" altLang="ja-JP" sz="800" b="1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Feb-24:Japan)</a:t>
              </a:r>
              <a:r>
                <a:rPr kumimoji="1" lang="en-US" altLang="ja-JP" sz="1100" b="1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 </a:t>
              </a:r>
            </a:p>
            <a:p>
              <a:pPr algn="ctr"/>
              <a:r>
                <a:rPr kumimoji="1" lang="en-US" altLang="ja-JP" sz="120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“Learning from </a:t>
              </a:r>
              <a:br>
                <a:rPr kumimoji="1" lang="en-US" altLang="ja-JP" sz="120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</a:br>
              <a:r>
                <a:rPr kumimoji="1" lang="en-US" altLang="ja-JP" sz="120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Advanced Use-Case</a:t>
              </a:r>
              <a:r>
                <a:rPr lang="en-US" altLang="ja-JP" sz="120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”</a:t>
              </a:r>
            </a:p>
          </p:txBody>
        </p:sp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5F8A1D52-F1BD-9E65-D681-E118013197FC}"/>
                </a:ext>
              </a:extLst>
            </p:cNvPr>
            <p:cNvSpPr/>
            <p:nvPr/>
          </p:nvSpPr>
          <p:spPr bwMode="auto">
            <a:xfrm>
              <a:off x="3275840" y="2931974"/>
              <a:ext cx="2592000" cy="288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36000" tIns="36000" rIns="36000" bIns="36000" rtlCol="0" anchor="ctr" anchorCtr="0">
              <a:noAutofit/>
            </a:bodyPr>
            <a:lstStyle/>
            <a:p>
              <a:pPr algn="ctr"/>
              <a:r>
                <a:rPr lang="en-US" altLang="ja-JP" sz="900" b="1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1st</a:t>
              </a:r>
              <a:r>
                <a:rPr kumimoji="1" lang="ja-JP" altLang="en-US" sz="900" b="1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：</a:t>
              </a:r>
              <a:r>
                <a:rPr kumimoji="1" lang="en-US" altLang="ja-JP" sz="900" b="1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DAY1 presentation </a:t>
              </a:r>
              <a:r>
                <a:rPr kumimoji="1" lang="en-US" altLang="ja-JP" sz="900" b="1" err="1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summary+Q&amp;A</a:t>
              </a:r>
              <a:endParaRPr kumimoji="1" lang="en-US" altLang="ja-JP" sz="900" b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en-US" altLang="ja-JP" sz="9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Global M&amp;S Transformation Team</a:t>
              </a:r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44E1A45C-4E08-275F-9A47-C3486784CC1E}"/>
                </a:ext>
              </a:extLst>
            </p:cNvPr>
            <p:cNvSpPr/>
            <p:nvPr/>
          </p:nvSpPr>
          <p:spPr bwMode="auto">
            <a:xfrm>
              <a:off x="321868" y="3291886"/>
              <a:ext cx="2664000" cy="504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36000" tIns="36000" rIns="36000" bIns="36000" rtlCol="0" anchor="ctr" anchorCtr="0">
              <a:noAutofit/>
            </a:bodyPr>
            <a:lstStyle/>
            <a:p>
              <a:pPr algn="ctr"/>
              <a:r>
                <a:rPr kumimoji="1" lang="en-US" altLang="ja-JP" sz="1050" b="1" err="1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SMiLE</a:t>
              </a:r>
              <a:r>
                <a:rPr kumimoji="1" lang="en-US" altLang="ja-JP" sz="1050" b="1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 History &amp; Future</a:t>
              </a:r>
            </a:p>
            <a:p>
              <a:pPr algn="ctr"/>
              <a:r>
                <a:rPr lang="en-US" altLang="ja-JP" sz="1050" err="1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SMiLE</a:t>
              </a:r>
              <a:r>
                <a:rPr lang="en-US" altLang="ja-JP" sz="105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 Team</a:t>
              </a:r>
            </a:p>
          </p:txBody>
        </p: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E157EA90-FD8E-C2AE-BEA5-2F1570883AC0}"/>
                </a:ext>
              </a:extLst>
            </p:cNvPr>
            <p:cNvSpPr/>
            <p:nvPr/>
          </p:nvSpPr>
          <p:spPr bwMode="auto">
            <a:xfrm>
              <a:off x="6156160" y="3291931"/>
              <a:ext cx="2664000" cy="504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36000" tIns="36000" rIns="36000" bIns="36000" rtlCol="0" anchor="ctr" anchorCtr="0">
              <a:noAutofit/>
            </a:bodyPr>
            <a:lstStyle/>
            <a:p>
              <a:pPr algn="ctr"/>
              <a:r>
                <a:rPr kumimoji="1" lang="en-US" altLang="ja-JP" sz="900" b="1" spc="-5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Building Customer Centricity with Salesforce Driven Service and Operations Transformation </a:t>
              </a:r>
              <a:r>
                <a:rPr kumimoji="1" lang="en-US" altLang="ja-JP" sz="800" b="1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​</a:t>
              </a:r>
              <a:br>
                <a:rPr kumimoji="1" lang="en-US" altLang="ja-JP" sz="1050" b="1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</a:br>
              <a:r>
                <a:rPr kumimoji="1" lang="en-US" altLang="ja-JP" sz="10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Meiryo UI" panose="020B0604030504040204" pitchFamily="50" charset="-128"/>
                  <a:cs typeface="+mn-cs"/>
                </a:rPr>
                <a:t>High-Tech America</a:t>
              </a:r>
              <a:endParaRPr lang="en-US" altLang="ja-JP" sz="105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99954E93-8D7F-5B61-EFBE-AB7ED0BAB074}"/>
                </a:ext>
              </a:extLst>
            </p:cNvPr>
            <p:cNvSpPr/>
            <p:nvPr/>
          </p:nvSpPr>
          <p:spPr bwMode="auto">
            <a:xfrm>
              <a:off x="6156160" y="2715918"/>
              <a:ext cx="2664000" cy="504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36000" tIns="36000" rIns="36000" bIns="36000" rtlCol="0" anchor="ctr" anchorCtr="0">
              <a:noAutofit/>
            </a:bodyPr>
            <a:lstStyle/>
            <a:p>
              <a:pPr algn="ctr"/>
              <a:r>
                <a:rPr lang="en-US" altLang="ja-JP" sz="1050" b="1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Champion case of 3rd Hitachi Salesforce User Contest</a:t>
              </a:r>
              <a:br>
                <a:rPr lang="en-US" altLang="ja-JP" sz="1050" b="1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</a:br>
              <a:r>
                <a:rPr lang="en-US" altLang="ja-JP" sz="105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GLS</a:t>
              </a:r>
            </a:p>
          </p:txBody>
        </p: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B8F4F1BC-743B-F538-5F5E-7CF6BBB315EA}"/>
                </a:ext>
              </a:extLst>
            </p:cNvPr>
            <p:cNvSpPr/>
            <p:nvPr/>
          </p:nvSpPr>
          <p:spPr bwMode="auto">
            <a:xfrm>
              <a:off x="6158132" y="3867944"/>
              <a:ext cx="2664000" cy="504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36000" tIns="36000" rIns="36000" bIns="36000" rtlCol="0" anchor="ctr" anchorCtr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05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Meiryo UI" panose="020B0604030504040204" pitchFamily="50" charset="-128"/>
                  <a:cs typeface="+mn-cs"/>
                </a:rPr>
                <a:t>Use-cases of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05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Meiryo UI" panose="020B0604030504040204" pitchFamily="50" charset="-128"/>
                  <a:cs typeface="+mn-cs"/>
                </a:rPr>
                <a:t>Pipeline Simulation Utilization </a:t>
              </a:r>
            </a:p>
            <a:p>
              <a:pPr algn="ctr"/>
              <a:r>
                <a:rPr lang="en-US" altLang="ja-JP" sz="105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(R&amp;D)</a:t>
              </a: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B9F1080E-B70B-B77F-4AE7-33C52246F0AF}"/>
                </a:ext>
              </a:extLst>
            </p:cNvPr>
            <p:cNvSpPr/>
            <p:nvPr/>
          </p:nvSpPr>
          <p:spPr bwMode="auto">
            <a:xfrm>
              <a:off x="6158132" y="4443958"/>
              <a:ext cx="2664000" cy="504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36000" tIns="36000" rIns="36000" bIns="36000" rtlCol="0" anchor="ctr" anchorCtr="0">
              <a:noAutofit/>
            </a:bodyPr>
            <a:lstStyle/>
            <a:p>
              <a:pPr algn="ctr"/>
              <a:r>
                <a:rPr lang="en-US" altLang="ja-JP" sz="1050" b="1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SFDC Utilization across organization and Strategic DX in </a:t>
              </a:r>
              <a:r>
                <a:rPr lang="en-US" altLang="ja-JP" sz="1050" b="1" err="1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Lumada</a:t>
              </a:r>
              <a:r>
                <a:rPr lang="en-US" altLang="ja-JP" sz="1050" b="1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 </a:t>
              </a:r>
              <a:r>
                <a:rPr lang="en-US" altLang="ja-JP" sz="1050" b="1" err="1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CoE</a:t>
              </a:r>
              <a:r>
                <a:rPr lang="en-US" altLang="ja-JP" sz="7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(TBD)</a:t>
              </a:r>
              <a:endParaRPr lang="en-US" altLang="ja-JP" sz="105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en-US" altLang="ja-JP" sz="105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(S&amp;PF)(</a:t>
              </a:r>
              <a:r>
                <a:rPr lang="en-US" altLang="ja-JP" sz="1050" err="1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Lumada</a:t>
              </a:r>
              <a:r>
                <a:rPr lang="en-US" altLang="ja-JP" sz="105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 </a:t>
              </a:r>
              <a:r>
                <a:rPr lang="en-US" altLang="ja-JP" sz="1050" err="1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CoE</a:t>
              </a:r>
              <a:r>
                <a:rPr lang="en-US" altLang="ja-JP" sz="105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)</a:t>
              </a:r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DB16948E-A35A-719D-7B91-F7816FF6AA5E}"/>
                </a:ext>
              </a:extLst>
            </p:cNvPr>
            <p:cNvSpPr/>
            <p:nvPr/>
          </p:nvSpPr>
          <p:spPr bwMode="auto">
            <a:xfrm>
              <a:off x="3239852" y="3795886"/>
              <a:ext cx="2664000" cy="1152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9050">
              <a:noFill/>
              <a:miter lim="800000"/>
              <a:headEnd/>
              <a:tailEnd/>
            </a:ln>
            <a:effectLst/>
          </p:spPr>
          <p:txBody>
            <a:bodyPr wrap="square" lIns="36000" tIns="36000" rIns="36000" bIns="36000" rtlCol="0" anchor="t" anchorCtr="0">
              <a:noAutofit/>
            </a:bodyPr>
            <a:lstStyle/>
            <a:p>
              <a:pPr algn="ctr"/>
              <a:r>
                <a:rPr lang="en-US" altLang="ja-JP" sz="1050" b="1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Front Transformation</a:t>
              </a:r>
            </a:p>
          </p:txBody>
        </p:sp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77206114-B64B-3CA9-9BB0-E295B8FA97C6}"/>
                </a:ext>
              </a:extLst>
            </p:cNvPr>
            <p:cNvSpPr/>
            <p:nvPr/>
          </p:nvSpPr>
          <p:spPr bwMode="auto">
            <a:xfrm>
              <a:off x="253175" y="1743658"/>
              <a:ext cx="8640000" cy="252000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36000" tIns="36000" rIns="36000" bIns="36000" rtlCol="0" anchor="ctr" anchorCtr="0">
              <a:noAutofit/>
            </a:bodyPr>
            <a:lstStyle/>
            <a:p>
              <a:pPr algn="ctr"/>
              <a:r>
                <a:rPr lang="en-US" altLang="ja-JP" sz="1500" b="1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Agenda / Theme of each day (draft)</a:t>
              </a:r>
              <a:r>
                <a:rPr lang="ja-JP" altLang="en-US" sz="1500" b="1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*</a:t>
              </a:r>
              <a:r>
                <a:rPr lang="en-US" altLang="ja-JP" sz="1500" b="1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1-2h/day</a:t>
              </a:r>
            </a:p>
          </p:txBody>
        </p:sp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D35EA019-D760-042D-CD52-A5C12CA530F2}"/>
                </a:ext>
              </a:extLst>
            </p:cNvPr>
            <p:cNvSpPr/>
            <p:nvPr/>
          </p:nvSpPr>
          <p:spPr bwMode="auto">
            <a:xfrm>
              <a:off x="323812" y="2715918"/>
              <a:ext cx="2664000" cy="504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square" lIns="36000" tIns="36000" rIns="36000" bIns="36000" rtlCol="0" anchor="ctr" anchorCtr="0">
              <a:noAutofit/>
            </a:bodyPr>
            <a:lstStyle/>
            <a:p>
              <a:pPr algn="ctr"/>
              <a:r>
                <a:rPr kumimoji="1" lang="en-US" altLang="ja-JP" sz="1050" b="1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Opening Remarks</a:t>
              </a:r>
              <a:br>
                <a:rPr kumimoji="1" lang="en-US" altLang="ja-JP" sz="1050" b="1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</a:br>
              <a:r>
                <a:rPr lang="en-US" altLang="ja-JP" sz="105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(Murayama)</a:t>
              </a:r>
            </a:p>
          </p:txBody>
        </p: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76EE21B7-AF07-47BA-25DE-437B5BC586BC}"/>
                </a:ext>
              </a:extLst>
            </p:cNvPr>
            <p:cNvSpPr/>
            <p:nvPr/>
          </p:nvSpPr>
          <p:spPr bwMode="auto">
            <a:xfrm>
              <a:off x="3275840" y="3291870"/>
              <a:ext cx="2592000" cy="432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noFill/>
              <a:miter lim="800000"/>
              <a:headEnd/>
              <a:tailEnd/>
            </a:ln>
            <a:effectLst/>
          </p:spPr>
          <p:txBody>
            <a:bodyPr wrap="square" lIns="36000" tIns="36000" rIns="36000" bIns="36000" rtlCol="0" anchor="t" anchorCtr="0">
              <a:noAutofit/>
            </a:bodyPr>
            <a:lstStyle/>
            <a:p>
              <a:pPr algn="ctr"/>
              <a:r>
                <a:rPr lang="en-US" altLang="ja-JP" sz="900" b="1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</a:t>
              </a:r>
              <a:r>
                <a:rPr lang="en-US" altLang="ja-JP" sz="900" b="1" baseline="300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nd</a:t>
              </a:r>
              <a:r>
                <a:rPr lang="en-US" altLang="ja-JP" sz="900" b="1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:Roundtable Panel Discussion</a:t>
              </a:r>
            </a:p>
            <a:p>
              <a:pPr algn="ctr"/>
              <a:r>
                <a:rPr lang="en-US" altLang="ja-JP" sz="8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Panelists</a:t>
              </a:r>
              <a:r>
                <a:rPr lang="ja-JP" altLang="en-US" sz="8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：</a:t>
              </a:r>
              <a:r>
                <a:rPr lang="en-US" altLang="ja-JP" sz="8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(Energy)/(Vantara)/(High-tech America)/</a:t>
              </a:r>
              <a:r>
                <a:rPr lang="en-US" altLang="ja-JP" sz="800" err="1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Sullair</a:t>
              </a:r>
              <a:r>
                <a:rPr lang="en-US" altLang="ja-JP" sz="8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/(Rail)/(GlobalLogic)</a:t>
              </a:r>
            </a:p>
          </p:txBody>
        </p:sp>
        <p:sp>
          <p:nvSpPr>
            <p:cNvPr id="3" name="正方形/長方形 2">
              <a:extLst>
                <a:ext uri="{FF2B5EF4-FFF2-40B4-BE49-F238E27FC236}">
                  <a16:creationId xmlns:a16="http://schemas.microsoft.com/office/drawing/2014/main" id="{DF2C1F55-685F-FED3-54CB-D41E6AC2976E}"/>
                </a:ext>
              </a:extLst>
            </p:cNvPr>
            <p:cNvSpPr/>
            <p:nvPr/>
          </p:nvSpPr>
          <p:spPr bwMode="auto">
            <a:xfrm>
              <a:off x="321868" y="3867894"/>
              <a:ext cx="2664000" cy="504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36000" tIns="36000" rIns="36000" bIns="36000" rtlCol="0" anchor="t" anchorCtr="0">
              <a:noAutofit/>
            </a:bodyPr>
            <a:lstStyle/>
            <a:p>
              <a:pPr algn="ctr"/>
              <a:r>
                <a:rPr kumimoji="1" lang="en-US" altLang="ja-JP" sz="1050" b="1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Title under discussion</a:t>
              </a:r>
              <a:br>
                <a:rPr kumimoji="1" lang="en-US" altLang="ja-JP" sz="1050" b="1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</a:br>
              <a:r>
                <a:rPr kumimoji="1" lang="en-US" altLang="ja-JP" sz="1050" b="1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(15min×4 session)</a:t>
              </a:r>
            </a:p>
            <a:p>
              <a:pPr algn="ctr"/>
              <a:r>
                <a:rPr lang="en-US" altLang="ja-JP" sz="10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Global M&amp;S Transformation Team</a:t>
              </a:r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7A5D3C6C-B6CC-D3E1-511A-20E1E74214AB}"/>
                </a:ext>
              </a:extLst>
            </p:cNvPr>
            <p:cNvSpPr/>
            <p:nvPr/>
          </p:nvSpPr>
          <p:spPr bwMode="auto">
            <a:xfrm>
              <a:off x="321127" y="4443958"/>
              <a:ext cx="2664000" cy="504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36000" tIns="36000" rIns="36000" bIns="36000" rtlCol="0" anchor="t" anchorCtr="0">
              <a:noAutofit/>
            </a:bodyPr>
            <a:lstStyle/>
            <a:p>
              <a:pPr algn="ctr"/>
              <a:r>
                <a:rPr kumimoji="1" lang="en-US" altLang="ja-JP" sz="1050" b="1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Use-case of Schneider Electric</a:t>
              </a:r>
              <a:br>
                <a:rPr kumimoji="1" lang="en-US" altLang="ja-JP" sz="1050" b="1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</a:br>
              <a:r>
                <a:rPr kumimoji="1" lang="en-US" altLang="ja-JP" sz="800" b="1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-Building Foundation of Customer Centricity-</a:t>
              </a:r>
              <a:endParaRPr kumimoji="1" lang="en-US" altLang="ja-JP" sz="1050" b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en-US" altLang="ja-JP" sz="10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Salesforce.com</a:t>
              </a:r>
            </a:p>
          </p:txBody>
        </p:sp>
        <p:sp>
          <p:nvSpPr>
            <p:cNvPr id="31" name="正方形/長方形 30">
              <a:extLst>
                <a:ext uri="{FF2B5EF4-FFF2-40B4-BE49-F238E27FC236}">
                  <a16:creationId xmlns:a16="http://schemas.microsoft.com/office/drawing/2014/main" id="{F34AD486-1CE7-55B1-E690-A0FF785696C0}"/>
                </a:ext>
              </a:extLst>
            </p:cNvPr>
            <p:cNvSpPr/>
            <p:nvPr/>
          </p:nvSpPr>
          <p:spPr bwMode="auto">
            <a:xfrm>
              <a:off x="3275840" y="4479962"/>
              <a:ext cx="2592000" cy="432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36000" tIns="36000" rIns="36000" bIns="36000" rtlCol="0" anchor="ctr" anchorCtr="0">
              <a:noAutofit/>
            </a:bodyPr>
            <a:lstStyle/>
            <a:p>
              <a:pPr algn="ctr"/>
              <a:r>
                <a:rPr lang="en-US" altLang="ja-JP" sz="1000" b="1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Salesforce on Salesforce</a:t>
              </a:r>
              <a:br>
                <a:rPr lang="en-US" altLang="ja-JP" sz="900" b="1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</a:br>
              <a:r>
                <a:rPr lang="en-US" altLang="ja-JP" sz="9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Salesforce.com</a:t>
              </a:r>
            </a:p>
          </p:txBody>
        </p:sp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7D000226-2E32-DFEC-21D6-89E02F4F8F77}"/>
                </a:ext>
              </a:extLst>
            </p:cNvPr>
            <p:cNvSpPr/>
            <p:nvPr/>
          </p:nvSpPr>
          <p:spPr bwMode="auto">
            <a:xfrm>
              <a:off x="3275840" y="4011830"/>
              <a:ext cx="2592000" cy="432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36000" tIns="36000" rIns="36000" bIns="36000" rtlCol="0" anchor="ctr" anchorCtr="0">
              <a:noAutofit/>
            </a:bodyPr>
            <a:lstStyle/>
            <a:p>
              <a:pPr algn="ctr"/>
              <a:r>
                <a:rPr lang="en-US" altLang="ja-JP" sz="1000" b="1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Advanced Use-cases of </a:t>
              </a:r>
              <a:br>
                <a:rPr lang="en-US" altLang="ja-JP" sz="1000" b="1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</a:br>
              <a:r>
                <a:rPr lang="en-US" altLang="ja-JP" sz="1000" b="1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Front Transformation</a:t>
              </a:r>
              <a:r>
                <a:rPr lang="ja-JP" altLang="en-US" sz="1000" b="1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 </a:t>
              </a:r>
              <a:br>
                <a:rPr lang="en-US" altLang="ja-JP" sz="1000" b="1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</a:br>
              <a:r>
                <a:rPr lang="en-US" altLang="ja-JP" sz="9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(1)Hitachi</a:t>
              </a:r>
              <a:r>
                <a:rPr lang="ja-JP" altLang="en-US" sz="9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 </a:t>
              </a:r>
              <a:r>
                <a:rPr lang="en-US" altLang="ja-JP" sz="900" err="1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Astemo</a:t>
              </a:r>
              <a:r>
                <a:rPr lang="en-US" altLang="ja-JP" sz="9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 /</a:t>
              </a:r>
              <a:r>
                <a:rPr lang="ja-JP" altLang="en-US" sz="9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 </a:t>
              </a:r>
              <a:r>
                <a:rPr lang="en-US" altLang="ja-JP" sz="9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(2)HISOL</a:t>
              </a:r>
            </a:p>
          </p:txBody>
        </p:sp>
      </p:grpSp>
      <p:sp>
        <p:nvSpPr>
          <p:cNvPr id="9" name="タイトル 11">
            <a:extLst>
              <a:ext uri="{FF2B5EF4-FFF2-40B4-BE49-F238E27FC236}">
                <a16:creationId xmlns:a16="http://schemas.microsoft.com/office/drawing/2014/main" id="{4FC26CE8-4721-AFC5-EF83-6ECAF8514D57}"/>
              </a:ext>
            </a:extLst>
          </p:cNvPr>
          <p:cNvSpPr txBox="1">
            <a:spLocks/>
          </p:cNvSpPr>
          <p:nvPr/>
        </p:nvSpPr>
        <p:spPr bwMode="gray">
          <a:xfrm>
            <a:off x="107504" y="111647"/>
            <a:ext cx="7632848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bg1"/>
                </a:solidFill>
                <a:latin typeface="Arial" charset="0"/>
                <a:ea typeface="HGPｺﾞｼｯｸE" pitchFamily="50" charset="-128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bg1"/>
                </a:solidFill>
                <a:latin typeface="Arial" charset="0"/>
                <a:ea typeface="HGPｺﾞｼｯｸE" pitchFamily="50" charset="-128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bg1"/>
                </a:solidFill>
                <a:latin typeface="Arial" charset="0"/>
                <a:ea typeface="HGPｺﾞｼｯｸE" pitchFamily="50" charset="-128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bg1"/>
                </a:solidFill>
                <a:latin typeface="Arial" charset="0"/>
                <a:ea typeface="HGPｺﾞｼｯｸE" pitchFamily="50" charset="-128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bg1"/>
                </a:solidFill>
                <a:latin typeface="Arial" charset="0"/>
                <a:ea typeface="HGPｺﾞｼｯｸE" pitchFamily="50" charset="-128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bg1"/>
                </a:solidFill>
                <a:latin typeface="Arial" charset="0"/>
                <a:ea typeface="HGPｺﾞｼｯｸE" pitchFamily="50" charset="-128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bg1"/>
                </a:solidFill>
                <a:latin typeface="Arial" charset="0"/>
                <a:ea typeface="HGPｺﾞｼｯｸE" pitchFamily="50" charset="-128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bg1"/>
                </a:solidFill>
                <a:latin typeface="Arial" charset="0"/>
                <a:ea typeface="HGPｺﾞｼｯｸE" pitchFamily="50" charset="-128"/>
              </a:defRPr>
            </a:lvl9pPr>
          </a:lstStyle>
          <a:p>
            <a:r>
              <a:rPr lang="en-US" altLang="ja-JP" b="1">
                <a:latin typeface="+mj-lt"/>
              </a:rPr>
              <a:t>&lt;4</a:t>
            </a:r>
            <a:r>
              <a:rPr lang="en-US" altLang="ja-JP" b="1" baseline="30000">
                <a:latin typeface="+mj-lt"/>
              </a:rPr>
              <a:t>th</a:t>
            </a:r>
            <a:r>
              <a:rPr lang="en-US" altLang="ja-JP" b="1">
                <a:latin typeface="+mj-lt"/>
              </a:rPr>
              <a:t> Global User Conference&gt; Outline and agenda </a:t>
            </a:r>
            <a:r>
              <a:rPr lang="en-US" altLang="ja-JP" sz="1600" b="1">
                <a:latin typeface="+mj-lt"/>
              </a:rPr>
              <a:t>(as of Jan-12)</a:t>
            </a:r>
            <a:endParaRPr lang="zh-TW" altLang="en-US" b="1" kern="0"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104074"/>
      </p:ext>
    </p:extLst>
  </p:cSld>
  <p:clrMapOvr>
    <a:masterClrMapping/>
  </p:clrMapOvr>
</p:sld>
</file>

<file path=ppt/theme/theme1.xml><?xml version="1.0" encoding="utf-8"?>
<a:theme xmlns:a="http://schemas.openxmlformats.org/drawingml/2006/main" name="1_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デザート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9525">
          <a:solidFill>
            <a:schemeClr val="tx1"/>
          </a:solidFill>
          <a:miter lim="800000"/>
          <a:headEnd/>
          <a:tailEnd/>
        </a:ln>
        <a:effectLst/>
      </a:spPr>
      <a:bodyPr wrap="none" rtlCol="0" anchor="ctr" anchorCtr="0">
        <a:noAutofit/>
      </a:bodyPr>
      <a:lstStyle>
        <a:defPPr algn="ctr">
          <a:defRPr kumimoji="1" sz="1800" dirty="0"/>
        </a:defPPr>
      </a:lstStyle>
    </a:spDef>
    <a:ln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square" rtlCol="0">
        <a:spAutoFit/>
      </a:bodyPr>
      <a:lstStyle>
        <a:defPPr>
          <a:defRPr kumimoji="1" sz="2200" dirty="0"/>
        </a:defPPr>
      </a:lstStyle>
    </a:tx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標準デザイン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9">
      <a:majorFont>
        <a:latin typeface="Arial"/>
        <a:ea typeface="HGP創英角ｺﾞｼｯｸUB"/>
        <a:cs typeface=""/>
      </a:majorFont>
      <a:minorFont>
        <a:latin typeface="Arial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9525">
          <a:noFill/>
          <a:miter lim="800000"/>
          <a:headEnd/>
          <a:tailEnd/>
        </a:ln>
        <a:effectLst/>
      </a:spPr>
      <a:bodyPr wrap="none" rtlCol="0" anchor="ctr" anchorCtr="0">
        <a:noAutofit/>
      </a:bodyPr>
      <a:lstStyle>
        <a:defPPr algn="ctr">
          <a:defRPr kumimoji="1" sz="1800" smtClean="0">
            <a:solidFill>
              <a:schemeClr val="tx1"/>
            </a:solidFill>
          </a:defRPr>
        </a:defPPr>
      </a:lstStyle>
    </a:spDef>
    <a:ln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kumimoji="1" sz="2200" smtClean="0">
            <a:solidFill>
              <a:schemeClr val="tx1"/>
            </a:solidFill>
            <a:latin typeface="+mn-ea"/>
            <a:ea typeface="+mn-ea"/>
          </a:defRPr>
        </a:defPPr>
      </a:lstStyle>
    </a:tx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273</Words>
  <Application>Microsoft Office PowerPoint</Application>
  <PresentationFormat>画面に合わせる (16:9)</PresentationFormat>
  <Paragraphs>39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HGPｺﾞｼｯｸE</vt:lpstr>
      <vt:lpstr>HGP創英角ｺﾞｼｯｸUB</vt:lpstr>
      <vt:lpstr>Meiryo UI</vt:lpstr>
      <vt:lpstr>Arial</vt:lpstr>
      <vt:lpstr>Times New Roman</vt:lpstr>
      <vt:lpstr>Tw Cen MT</vt:lpstr>
      <vt:lpstr>1_標準デザイン</vt:lpstr>
      <vt:lpstr>5_標準デザイン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lastModifiedBy/>
  <cp:revision>1</cp:revision>
  <dcterms:created xsi:type="dcterms:W3CDTF">2023-01-20T06:05:14Z</dcterms:created>
  <dcterms:modified xsi:type="dcterms:W3CDTF">2023-01-20T09:14:23Z</dcterms:modified>
</cp:coreProperties>
</file>